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394" r:id="rId3"/>
    <p:sldId id="375" r:id="rId4"/>
    <p:sldId id="395" r:id="rId5"/>
    <p:sldId id="396" r:id="rId6"/>
    <p:sldId id="399" r:id="rId7"/>
    <p:sldId id="400" r:id="rId8"/>
    <p:sldId id="398" r:id="rId9"/>
    <p:sldId id="402" r:id="rId10"/>
    <p:sldId id="397" r:id="rId11"/>
    <p:sldId id="401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3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543" autoAdjust="0"/>
    <p:restoredTop sz="75450"/>
  </p:normalViewPr>
  <p:slideViewPr>
    <p:cSldViewPr snapToGrid="0" showGuides="1">
      <p:cViewPr varScale="1">
        <p:scale>
          <a:sx n="85" d="100"/>
          <a:sy n="85" d="100"/>
        </p:scale>
        <p:origin x="5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19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9CD9F-B9AE-4B60-970F-0451D3B5214E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E6C46-8E1C-4958-9341-FF76185B23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87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9AC8B-1AE9-4B2B-A084-27CAAF74865A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B02EC-97C0-4E19-AA45-E904FCC1D1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07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02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44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52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/bert-explained-state-of-the-art-language-model-for-nlp-f8b21a9b6270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35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231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75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8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3D68-52F0-4ED3-93A8-E17EC27F67F9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59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6F9FB-7CDE-416C-839A-5E04051A542C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93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88E-CFDD-4C8B-80F9-DF63D212092D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3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43B72-3FCA-4AD8-B6B5-A518A157FF60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C59F5-2207-4C0B-A3CC-301E20D5FE29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94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FA4A-85AD-4F08-8976-EACEDDDBF1A9}" type="datetime1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34DB8-07A8-4FE2-AAAF-918548C7F29D}" type="datetime1">
              <a:rPr lang="en-GB" smtClean="0"/>
              <a:t>20/10/2021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8370" y="126928"/>
            <a:ext cx="9930230" cy="11260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42778" y="1126050"/>
            <a:ext cx="11106443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11125518" y="392352"/>
            <a:ext cx="498764" cy="521221"/>
            <a:chOff x="11100580" y="393896"/>
            <a:chExt cx="548640" cy="630677"/>
          </a:xfrm>
        </p:grpSpPr>
        <p:sp>
          <p:nvSpPr>
            <p:cNvPr id="10" name="Pentagon 9"/>
            <p:cNvSpPr/>
            <p:nvPr userDrawn="1"/>
          </p:nvSpPr>
          <p:spPr>
            <a:xfrm rot="5400000">
              <a:off x="11091294" y="466647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entagon 8"/>
            <p:cNvSpPr/>
            <p:nvPr userDrawn="1"/>
          </p:nvSpPr>
          <p:spPr>
            <a:xfrm rot="5400000">
              <a:off x="11091295" y="403182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3723" y="413252"/>
            <a:ext cx="662354" cy="365125"/>
          </a:xfrm>
        </p:spPr>
        <p:txBody>
          <a:bodyPr/>
          <a:lstStyle>
            <a:lvl1pPr algn="ctr">
              <a:defRPr sz="1600">
                <a:solidFill>
                  <a:schemeClr val="bg2"/>
                </a:solidFill>
              </a:defRPr>
            </a:lvl1pPr>
          </a:lstStyle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49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3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8370" y="126928"/>
            <a:ext cx="9041230" cy="1126050"/>
          </a:xfrm>
        </p:spPr>
        <p:txBody>
          <a:bodyPr>
            <a:no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0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376F-98D4-4EE5-9EC2-6A8A5ECE8D43}" type="datetime1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9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93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7EEE5-FD50-4F03-8D15-A287B8F0869C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33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1148281" y="3004261"/>
            <a:ext cx="9895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2"/>
                </a:solidFill>
                <a:latin typeface="+mj-lt"/>
              </a:rPr>
              <a:t>BOOK RECOMMENDATION SYSTEM</a:t>
            </a:r>
            <a:endParaRPr lang="en-GB" sz="4400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8310899" y="0"/>
            <a:ext cx="2952250" cy="2588455"/>
            <a:chOff x="7809534" y="9076"/>
            <a:chExt cx="2952250" cy="2588455"/>
          </a:xfrm>
        </p:grpSpPr>
        <p:cxnSp>
          <p:nvCxnSpPr>
            <p:cNvPr id="27" name="Straight Connector 26"/>
            <p:cNvCxnSpPr/>
            <p:nvPr/>
          </p:nvCxnSpPr>
          <p:spPr>
            <a:xfrm flipH="1">
              <a:off x="8173330" y="9076"/>
              <a:ext cx="2588454" cy="25884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8512918" y="815926"/>
              <a:ext cx="1781603" cy="178160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809534" y="694219"/>
              <a:ext cx="1903310" cy="19033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928850" y="4269545"/>
            <a:ext cx="2952250" cy="2588455"/>
            <a:chOff x="3590255" y="2528618"/>
            <a:chExt cx="2952250" cy="2588455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3954051" y="2528618"/>
              <a:ext cx="2588454" cy="25884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4293639" y="3335468"/>
              <a:ext cx="1781603" cy="178160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590255" y="3213761"/>
              <a:ext cx="1903310" cy="19033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B78ABB-7F66-144C-ABE5-8E4DE5A39317}"/>
              </a:ext>
            </a:extLst>
          </p:cNvPr>
          <p:cNvSpPr txBox="1"/>
          <p:nvPr/>
        </p:nvSpPr>
        <p:spPr>
          <a:xfrm>
            <a:off x="4545508" y="3815928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bg2"/>
                </a:solidFill>
                <a:latin typeface="+mj-lt"/>
              </a:rPr>
              <a:t>Yaqeen</a:t>
            </a:r>
            <a:r>
              <a:rPr lang="en-GB" sz="2800" dirty="0">
                <a:solidFill>
                  <a:schemeClr val="bg2"/>
                </a:solidFill>
                <a:latin typeface="+mj-lt"/>
              </a:rPr>
              <a:t> Al Mahdi</a:t>
            </a:r>
          </a:p>
        </p:txBody>
      </p:sp>
    </p:spTree>
    <p:extLst>
      <p:ext uri="{BB962C8B-B14F-4D97-AF65-F5344CB8AC3E}">
        <p14:creationId xmlns:p14="http://schemas.microsoft.com/office/powerpoint/2010/main" val="28271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98F2-CFD2-F546-8AA4-F3A733AB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6AEAD-09C1-6A45-B7C7-890253A5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24194-981D-0347-86E2-F6F8CBF0C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540" y="1522747"/>
            <a:ext cx="3639573" cy="4188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A47EA6-BFFB-A146-B788-AD12C3EC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13" y="6041315"/>
            <a:ext cx="35560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BC7D2F-AD88-5445-A788-A1F962716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0" y="2969260"/>
            <a:ext cx="7263230" cy="145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5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196-4F1D-5347-A420-5D6CF0EC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159F-62E9-FF42-B7CC-DA74276F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8C23F-AF06-3D4E-9AA6-B0E42A9A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0" y="2481580"/>
            <a:ext cx="11264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EDC4-B69C-3748-AEF4-63057EB4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D1385-03F6-2945-9432-E9EBA6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6B9A7-AE8A-C241-AEB7-8F7FD1F47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252978"/>
            <a:ext cx="10388600" cy="52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8A67-EE82-474D-A5C8-F0501320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2521B-E7A9-0E46-A8C1-50DE8025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637DE-D755-7843-B3BC-8483CED5FCBB}"/>
              </a:ext>
            </a:extLst>
          </p:cNvPr>
          <p:cNvSpPr txBox="1"/>
          <p:nvPr/>
        </p:nvSpPr>
        <p:spPr>
          <a:xfrm>
            <a:off x="959370" y="1978702"/>
            <a:ext cx="3252866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u="sng" dirty="0"/>
              <a:t>Collected Features: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Title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Author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Description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Publisher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Year published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Genres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Page 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79F68-380E-E946-9364-C405337A6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40" y="1978702"/>
            <a:ext cx="6152660" cy="1045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11714-521E-3441-8773-DEC2711CF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0" y="3084825"/>
            <a:ext cx="3068320" cy="143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69647-0661-D047-9B1F-405E7B993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89" y="3023865"/>
            <a:ext cx="2723711" cy="363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CC60-D5E5-7549-930B-7ED0A6AE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FCBA4A-5712-CB42-AA88-74130222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1B6CE-0A44-874F-B293-A5EEBD78D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370" y="3475990"/>
            <a:ext cx="54864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CFC25-B639-DF4F-BFBB-4A2318715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370" y="1997710"/>
            <a:ext cx="34671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B691F0-0C1F-6D4A-A7B7-A295CA8DE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05144"/>
            <a:ext cx="10422890" cy="47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A92D-89F2-774A-998E-33972CC5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#1: TF-IDF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9FC15-209F-754E-A175-E6E87970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FAECF-902D-C240-AED8-079BCA18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" y="2114550"/>
            <a:ext cx="9690100" cy="100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ECBB2-6152-7847-A21E-F64B54F10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70" y="3727450"/>
            <a:ext cx="8953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6F1F-FCC7-9D4C-A622-4B6D4F20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#1: TF-IDF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2ABE9-8470-B547-B636-DE736C818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C5277-6383-8146-8D51-629148BFD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78" y="1252978"/>
            <a:ext cx="7385784" cy="56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B749-D1CB-C446-883D-4ABC81F7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Experiment #2: Sentence Transformers/BERT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956813-368A-F445-8C1F-15053AC8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BF024-E4F4-1A4F-B02F-6DA6F59F1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32" y="1252978"/>
            <a:ext cx="4258717" cy="5605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36495-AF2F-C548-BC94-9A336F98A58A}"/>
              </a:ext>
            </a:extLst>
          </p:cNvPr>
          <p:cNvSpPr txBox="1"/>
          <p:nvPr/>
        </p:nvSpPr>
        <p:spPr>
          <a:xfrm>
            <a:off x="6217920" y="2254995"/>
            <a:ext cx="459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 Encoder Representations: a transformer-based machine learning technique for natural language processing pre-training developed by Google.</a:t>
            </a:r>
          </a:p>
        </p:txBody>
      </p:sp>
    </p:spTree>
    <p:extLst>
      <p:ext uri="{BB962C8B-B14F-4D97-AF65-F5344CB8AC3E}">
        <p14:creationId xmlns:p14="http://schemas.microsoft.com/office/powerpoint/2010/main" val="277203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281A-B5F0-A44D-B79E-F1C897E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Experiment #2: Sentence Transformers/BERT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664AB-3999-0146-A9DA-D27338B8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A2E20-2BB3-5C4B-92B7-8B2672323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9" y="1285662"/>
            <a:ext cx="8241289" cy="557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F838-3109-F347-956A-1B157533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Experiment #2: Sentence Transformers/BERT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0775F-34CF-4F4B-87EB-CB10A42C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D8500-67D9-074B-88EE-1E2609979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2061210"/>
            <a:ext cx="65024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6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1AB5-9E1C-144F-80CD-E7A1CE91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43455-8868-244D-B67D-1F771008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FDFDF9-CFF5-A245-A9E3-0371C7FA6F1F}"/>
              </a:ext>
            </a:extLst>
          </p:cNvPr>
          <p:cNvGrpSpPr/>
          <p:nvPr/>
        </p:nvGrpSpPr>
        <p:grpSpPr>
          <a:xfrm>
            <a:off x="1118742" y="2043281"/>
            <a:ext cx="623455" cy="623455"/>
            <a:chOff x="1105079" y="1849004"/>
            <a:chExt cx="831273" cy="83127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78EBE18-AC98-A24A-9969-762E7AB9A3F0}"/>
                </a:ext>
              </a:extLst>
            </p:cNvPr>
            <p:cNvSpPr/>
            <p:nvPr/>
          </p:nvSpPr>
          <p:spPr>
            <a:xfrm>
              <a:off x="1105079" y="1849004"/>
              <a:ext cx="831273" cy="8312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82F1B29-FF00-374D-8781-624E00D7E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206" y="2123050"/>
              <a:ext cx="315017" cy="283178"/>
            </a:xfrm>
            <a:custGeom>
              <a:avLst/>
              <a:gdLst>
                <a:gd name="T0" fmla="*/ 885 w 907"/>
                <a:gd name="T1" fmla="*/ 197 h 740"/>
                <a:gd name="T2" fmla="*/ 885 w 907"/>
                <a:gd name="T3" fmla="*/ 118 h 740"/>
                <a:gd name="T4" fmla="*/ 789 w 907"/>
                <a:gd name="T5" fmla="*/ 22 h 740"/>
                <a:gd name="T6" fmla="*/ 710 w 907"/>
                <a:gd name="T7" fmla="*/ 22 h 740"/>
                <a:gd name="T8" fmla="*/ 365 w 907"/>
                <a:gd name="T9" fmla="*/ 366 h 740"/>
                <a:gd name="T10" fmla="*/ 285 w 907"/>
                <a:gd name="T11" fmla="*/ 366 h 740"/>
                <a:gd name="T12" fmla="*/ 198 w 907"/>
                <a:gd name="T13" fmla="*/ 279 h 740"/>
                <a:gd name="T14" fmla="*/ 118 w 907"/>
                <a:gd name="T15" fmla="*/ 279 h 740"/>
                <a:gd name="T16" fmla="*/ 22 w 907"/>
                <a:gd name="T17" fmla="*/ 375 h 740"/>
                <a:gd name="T18" fmla="*/ 22 w 907"/>
                <a:gd name="T19" fmla="*/ 454 h 740"/>
                <a:gd name="T20" fmla="*/ 285 w 907"/>
                <a:gd name="T21" fmla="*/ 718 h 740"/>
                <a:gd name="T22" fmla="*/ 365 w 907"/>
                <a:gd name="T23" fmla="*/ 718 h 740"/>
                <a:gd name="T24" fmla="*/ 885 w 907"/>
                <a:gd name="T25" fmla="*/ 19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7" h="740">
                  <a:moveTo>
                    <a:pt x="885" y="197"/>
                  </a:moveTo>
                  <a:cubicBezTo>
                    <a:pt x="907" y="176"/>
                    <a:pt x="907" y="140"/>
                    <a:pt x="885" y="118"/>
                  </a:cubicBezTo>
                  <a:cubicBezTo>
                    <a:pt x="789" y="22"/>
                    <a:pt x="789" y="22"/>
                    <a:pt x="789" y="22"/>
                  </a:cubicBezTo>
                  <a:cubicBezTo>
                    <a:pt x="767" y="0"/>
                    <a:pt x="731" y="0"/>
                    <a:pt x="710" y="22"/>
                  </a:cubicBezTo>
                  <a:cubicBezTo>
                    <a:pt x="365" y="366"/>
                    <a:pt x="365" y="366"/>
                    <a:pt x="365" y="366"/>
                  </a:cubicBezTo>
                  <a:cubicBezTo>
                    <a:pt x="343" y="388"/>
                    <a:pt x="307" y="388"/>
                    <a:pt x="285" y="366"/>
                  </a:cubicBezTo>
                  <a:cubicBezTo>
                    <a:pt x="198" y="279"/>
                    <a:pt x="198" y="279"/>
                    <a:pt x="198" y="279"/>
                  </a:cubicBezTo>
                  <a:cubicBezTo>
                    <a:pt x="176" y="257"/>
                    <a:pt x="140" y="257"/>
                    <a:pt x="118" y="279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0" y="397"/>
                    <a:pt x="0" y="432"/>
                    <a:pt x="22" y="454"/>
                  </a:cubicBezTo>
                  <a:cubicBezTo>
                    <a:pt x="285" y="718"/>
                    <a:pt x="285" y="718"/>
                    <a:pt x="285" y="718"/>
                  </a:cubicBezTo>
                  <a:cubicBezTo>
                    <a:pt x="307" y="740"/>
                    <a:pt x="343" y="740"/>
                    <a:pt x="365" y="718"/>
                  </a:cubicBezTo>
                  <a:lnTo>
                    <a:pt x="885" y="1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FB632B-9EC8-BE4C-9AF2-7D5ED9E4B888}"/>
              </a:ext>
            </a:extLst>
          </p:cNvPr>
          <p:cNvGrpSpPr/>
          <p:nvPr/>
        </p:nvGrpSpPr>
        <p:grpSpPr>
          <a:xfrm>
            <a:off x="1118742" y="3264319"/>
            <a:ext cx="623455" cy="623455"/>
            <a:chOff x="1105079" y="3477054"/>
            <a:chExt cx="831273" cy="83127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3042FF-9A84-8643-831D-DC73366D8E7F}"/>
                </a:ext>
              </a:extLst>
            </p:cNvPr>
            <p:cNvSpPr/>
            <p:nvPr/>
          </p:nvSpPr>
          <p:spPr>
            <a:xfrm>
              <a:off x="1105079" y="3477054"/>
              <a:ext cx="831273" cy="8312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B6243E1-0FD7-9143-BE1B-696F97BF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206" y="3751100"/>
              <a:ext cx="315017" cy="283178"/>
            </a:xfrm>
            <a:custGeom>
              <a:avLst/>
              <a:gdLst>
                <a:gd name="T0" fmla="*/ 885 w 907"/>
                <a:gd name="T1" fmla="*/ 197 h 740"/>
                <a:gd name="T2" fmla="*/ 885 w 907"/>
                <a:gd name="T3" fmla="*/ 118 h 740"/>
                <a:gd name="T4" fmla="*/ 789 w 907"/>
                <a:gd name="T5" fmla="*/ 22 h 740"/>
                <a:gd name="T6" fmla="*/ 710 w 907"/>
                <a:gd name="T7" fmla="*/ 22 h 740"/>
                <a:gd name="T8" fmla="*/ 365 w 907"/>
                <a:gd name="T9" fmla="*/ 366 h 740"/>
                <a:gd name="T10" fmla="*/ 285 w 907"/>
                <a:gd name="T11" fmla="*/ 366 h 740"/>
                <a:gd name="T12" fmla="*/ 198 w 907"/>
                <a:gd name="T13" fmla="*/ 279 h 740"/>
                <a:gd name="T14" fmla="*/ 118 w 907"/>
                <a:gd name="T15" fmla="*/ 279 h 740"/>
                <a:gd name="T16" fmla="*/ 22 w 907"/>
                <a:gd name="T17" fmla="*/ 375 h 740"/>
                <a:gd name="T18" fmla="*/ 22 w 907"/>
                <a:gd name="T19" fmla="*/ 454 h 740"/>
                <a:gd name="T20" fmla="*/ 285 w 907"/>
                <a:gd name="T21" fmla="*/ 718 h 740"/>
                <a:gd name="T22" fmla="*/ 365 w 907"/>
                <a:gd name="T23" fmla="*/ 718 h 740"/>
                <a:gd name="T24" fmla="*/ 885 w 907"/>
                <a:gd name="T25" fmla="*/ 19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7" h="740">
                  <a:moveTo>
                    <a:pt x="885" y="197"/>
                  </a:moveTo>
                  <a:cubicBezTo>
                    <a:pt x="907" y="176"/>
                    <a:pt x="907" y="140"/>
                    <a:pt x="885" y="118"/>
                  </a:cubicBezTo>
                  <a:cubicBezTo>
                    <a:pt x="789" y="22"/>
                    <a:pt x="789" y="22"/>
                    <a:pt x="789" y="22"/>
                  </a:cubicBezTo>
                  <a:cubicBezTo>
                    <a:pt x="767" y="0"/>
                    <a:pt x="731" y="0"/>
                    <a:pt x="710" y="22"/>
                  </a:cubicBezTo>
                  <a:cubicBezTo>
                    <a:pt x="365" y="366"/>
                    <a:pt x="365" y="366"/>
                    <a:pt x="365" y="366"/>
                  </a:cubicBezTo>
                  <a:cubicBezTo>
                    <a:pt x="343" y="388"/>
                    <a:pt x="307" y="388"/>
                    <a:pt x="285" y="366"/>
                  </a:cubicBezTo>
                  <a:cubicBezTo>
                    <a:pt x="198" y="279"/>
                    <a:pt x="198" y="279"/>
                    <a:pt x="198" y="279"/>
                  </a:cubicBezTo>
                  <a:cubicBezTo>
                    <a:pt x="176" y="257"/>
                    <a:pt x="140" y="257"/>
                    <a:pt x="118" y="279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0" y="397"/>
                    <a:pt x="0" y="432"/>
                    <a:pt x="22" y="454"/>
                  </a:cubicBezTo>
                  <a:cubicBezTo>
                    <a:pt x="285" y="718"/>
                    <a:pt x="285" y="718"/>
                    <a:pt x="285" y="718"/>
                  </a:cubicBezTo>
                  <a:cubicBezTo>
                    <a:pt x="307" y="740"/>
                    <a:pt x="343" y="740"/>
                    <a:pt x="365" y="718"/>
                  </a:cubicBezTo>
                  <a:lnTo>
                    <a:pt x="885" y="1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C3AFEC-4871-F140-A847-A909055F56DE}"/>
              </a:ext>
            </a:extLst>
          </p:cNvPr>
          <p:cNvGrpSpPr/>
          <p:nvPr/>
        </p:nvGrpSpPr>
        <p:grpSpPr>
          <a:xfrm>
            <a:off x="1118742" y="4485356"/>
            <a:ext cx="623455" cy="623455"/>
            <a:chOff x="1105079" y="5105104"/>
            <a:chExt cx="831273" cy="8312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A302F5-F082-F344-9E1B-F13E0C2895B0}"/>
                </a:ext>
              </a:extLst>
            </p:cNvPr>
            <p:cNvSpPr/>
            <p:nvPr/>
          </p:nvSpPr>
          <p:spPr>
            <a:xfrm>
              <a:off x="1105079" y="5105104"/>
              <a:ext cx="831273" cy="8312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A61965A-68C3-BF40-8A64-B5812BBCE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206" y="5379150"/>
              <a:ext cx="315017" cy="283178"/>
            </a:xfrm>
            <a:custGeom>
              <a:avLst/>
              <a:gdLst>
                <a:gd name="T0" fmla="*/ 885 w 907"/>
                <a:gd name="T1" fmla="*/ 197 h 740"/>
                <a:gd name="T2" fmla="*/ 885 w 907"/>
                <a:gd name="T3" fmla="*/ 118 h 740"/>
                <a:gd name="T4" fmla="*/ 789 w 907"/>
                <a:gd name="T5" fmla="*/ 22 h 740"/>
                <a:gd name="T6" fmla="*/ 710 w 907"/>
                <a:gd name="T7" fmla="*/ 22 h 740"/>
                <a:gd name="T8" fmla="*/ 365 w 907"/>
                <a:gd name="T9" fmla="*/ 366 h 740"/>
                <a:gd name="T10" fmla="*/ 285 w 907"/>
                <a:gd name="T11" fmla="*/ 366 h 740"/>
                <a:gd name="T12" fmla="*/ 198 w 907"/>
                <a:gd name="T13" fmla="*/ 279 h 740"/>
                <a:gd name="T14" fmla="*/ 118 w 907"/>
                <a:gd name="T15" fmla="*/ 279 h 740"/>
                <a:gd name="T16" fmla="*/ 22 w 907"/>
                <a:gd name="T17" fmla="*/ 375 h 740"/>
                <a:gd name="T18" fmla="*/ 22 w 907"/>
                <a:gd name="T19" fmla="*/ 454 h 740"/>
                <a:gd name="T20" fmla="*/ 285 w 907"/>
                <a:gd name="T21" fmla="*/ 718 h 740"/>
                <a:gd name="T22" fmla="*/ 365 w 907"/>
                <a:gd name="T23" fmla="*/ 718 h 740"/>
                <a:gd name="T24" fmla="*/ 885 w 907"/>
                <a:gd name="T25" fmla="*/ 19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7" h="740">
                  <a:moveTo>
                    <a:pt x="885" y="197"/>
                  </a:moveTo>
                  <a:cubicBezTo>
                    <a:pt x="907" y="176"/>
                    <a:pt x="907" y="140"/>
                    <a:pt x="885" y="118"/>
                  </a:cubicBezTo>
                  <a:cubicBezTo>
                    <a:pt x="789" y="22"/>
                    <a:pt x="789" y="22"/>
                    <a:pt x="789" y="22"/>
                  </a:cubicBezTo>
                  <a:cubicBezTo>
                    <a:pt x="767" y="0"/>
                    <a:pt x="731" y="0"/>
                    <a:pt x="710" y="22"/>
                  </a:cubicBezTo>
                  <a:cubicBezTo>
                    <a:pt x="365" y="366"/>
                    <a:pt x="365" y="366"/>
                    <a:pt x="365" y="366"/>
                  </a:cubicBezTo>
                  <a:cubicBezTo>
                    <a:pt x="343" y="388"/>
                    <a:pt x="307" y="388"/>
                    <a:pt x="285" y="366"/>
                  </a:cubicBezTo>
                  <a:cubicBezTo>
                    <a:pt x="198" y="279"/>
                    <a:pt x="198" y="279"/>
                    <a:pt x="198" y="279"/>
                  </a:cubicBezTo>
                  <a:cubicBezTo>
                    <a:pt x="176" y="257"/>
                    <a:pt x="140" y="257"/>
                    <a:pt x="118" y="279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0" y="397"/>
                    <a:pt x="0" y="432"/>
                    <a:pt x="22" y="454"/>
                  </a:cubicBezTo>
                  <a:cubicBezTo>
                    <a:pt x="285" y="718"/>
                    <a:pt x="285" y="718"/>
                    <a:pt x="285" y="718"/>
                  </a:cubicBezTo>
                  <a:cubicBezTo>
                    <a:pt x="307" y="740"/>
                    <a:pt x="343" y="740"/>
                    <a:pt x="365" y="718"/>
                  </a:cubicBezTo>
                  <a:lnTo>
                    <a:pt x="885" y="1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42C9B7-C5BE-1C4A-A33C-C32906F9C735}"/>
              </a:ext>
            </a:extLst>
          </p:cNvPr>
          <p:cNvSpPr txBox="1"/>
          <p:nvPr/>
        </p:nvSpPr>
        <p:spPr>
          <a:xfrm>
            <a:off x="1935792" y="2154953"/>
            <a:ext cx="2250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Problem Description</a:t>
            </a:r>
            <a:endParaRPr lang="en-GB" sz="20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3FE8C2-6981-594F-8395-99A8B5E0E87B}"/>
              </a:ext>
            </a:extLst>
          </p:cNvPr>
          <p:cNvGrpSpPr/>
          <p:nvPr/>
        </p:nvGrpSpPr>
        <p:grpSpPr>
          <a:xfrm>
            <a:off x="5058399" y="2043281"/>
            <a:ext cx="623455" cy="623455"/>
            <a:chOff x="6357956" y="1849004"/>
            <a:chExt cx="831273" cy="83127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3532C5-8D4B-7843-AC16-1423D8A5DAF6}"/>
                </a:ext>
              </a:extLst>
            </p:cNvPr>
            <p:cNvSpPr/>
            <p:nvPr/>
          </p:nvSpPr>
          <p:spPr>
            <a:xfrm>
              <a:off x="6357956" y="1849004"/>
              <a:ext cx="831273" cy="831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0175E1C-7FC6-E444-A329-5EC3FFF1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083" y="2123050"/>
              <a:ext cx="315017" cy="283178"/>
            </a:xfrm>
            <a:custGeom>
              <a:avLst/>
              <a:gdLst>
                <a:gd name="T0" fmla="*/ 885 w 907"/>
                <a:gd name="T1" fmla="*/ 197 h 740"/>
                <a:gd name="T2" fmla="*/ 885 w 907"/>
                <a:gd name="T3" fmla="*/ 118 h 740"/>
                <a:gd name="T4" fmla="*/ 789 w 907"/>
                <a:gd name="T5" fmla="*/ 22 h 740"/>
                <a:gd name="T6" fmla="*/ 710 w 907"/>
                <a:gd name="T7" fmla="*/ 22 h 740"/>
                <a:gd name="T8" fmla="*/ 365 w 907"/>
                <a:gd name="T9" fmla="*/ 366 h 740"/>
                <a:gd name="T10" fmla="*/ 285 w 907"/>
                <a:gd name="T11" fmla="*/ 366 h 740"/>
                <a:gd name="T12" fmla="*/ 198 w 907"/>
                <a:gd name="T13" fmla="*/ 279 h 740"/>
                <a:gd name="T14" fmla="*/ 118 w 907"/>
                <a:gd name="T15" fmla="*/ 279 h 740"/>
                <a:gd name="T16" fmla="*/ 22 w 907"/>
                <a:gd name="T17" fmla="*/ 375 h 740"/>
                <a:gd name="T18" fmla="*/ 22 w 907"/>
                <a:gd name="T19" fmla="*/ 454 h 740"/>
                <a:gd name="T20" fmla="*/ 285 w 907"/>
                <a:gd name="T21" fmla="*/ 718 h 740"/>
                <a:gd name="T22" fmla="*/ 365 w 907"/>
                <a:gd name="T23" fmla="*/ 718 h 740"/>
                <a:gd name="T24" fmla="*/ 885 w 907"/>
                <a:gd name="T25" fmla="*/ 19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7" h="740">
                  <a:moveTo>
                    <a:pt x="885" y="197"/>
                  </a:moveTo>
                  <a:cubicBezTo>
                    <a:pt x="907" y="176"/>
                    <a:pt x="907" y="140"/>
                    <a:pt x="885" y="118"/>
                  </a:cubicBezTo>
                  <a:cubicBezTo>
                    <a:pt x="789" y="22"/>
                    <a:pt x="789" y="22"/>
                    <a:pt x="789" y="22"/>
                  </a:cubicBezTo>
                  <a:cubicBezTo>
                    <a:pt x="767" y="0"/>
                    <a:pt x="731" y="0"/>
                    <a:pt x="710" y="22"/>
                  </a:cubicBezTo>
                  <a:cubicBezTo>
                    <a:pt x="365" y="366"/>
                    <a:pt x="365" y="366"/>
                    <a:pt x="365" y="366"/>
                  </a:cubicBezTo>
                  <a:cubicBezTo>
                    <a:pt x="343" y="388"/>
                    <a:pt x="307" y="388"/>
                    <a:pt x="285" y="366"/>
                  </a:cubicBezTo>
                  <a:cubicBezTo>
                    <a:pt x="198" y="279"/>
                    <a:pt x="198" y="279"/>
                    <a:pt x="198" y="279"/>
                  </a:cubicBezTo>
                  <a:cubicBezTo>
                    <a:pt x="176" y="257"/>
                    <a:pt x="140" y="257"/>
                    <a:pt x="118" y="279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0" y="397"/>
                    <a:pt x="0" y="432"/>
                    <a:pt x="22" y="454"/>
                  </a:cubicBezTo>
                  <a:cubicBezTo>
                    <a:pt x="285" y="718"/>
                    <a:pt x="285" y="718"/>
                    <a:pt x="285" y="718"/>
                  </a:cubicBezTo>
                  <a:cubicBezTo>
                    <a:pt x="307" y="740"/>
                    <a:pt x="343" y="740"/>
                    <a:pt x="365" y="718"/>
                  </a:cubicBezTo>
                  <a:lnTo>
                    <a:pt x="885" y="1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572878-B10B-7D4E-8D43-5AAD7ABB4787}"/>
              </a:ext>
            </a:extLst>
          </p:cNvPr>
          <p:cNvGrpSpPr/>
          <p:nvPr/>
        </p:nvGrpSpPr>
        <p:grpSpPr>
          <a:xfrm>
            <a:off x="5058399" y="3264319"/>
            <a:ext cx="623455" cy="623455"/>
            <a:chOff x="6357956" y="3477054"/>
            <a:chExt cx="831273" cy="83127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D2EC94-66B8-CE43-A13D-F8CCDA600D04}"/>
                </a:ext>
              </a:extLst>
            </p:cNvPr>
            <p:cNvSpPr/>
            <p:nvPr/>
          </p:nvSpPr>
          <p:spPr>
            <a:xfrm>
              <a:off x="6357956" y="3477054"/>
              <a:ext cx="831273" cy="831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497FF7C-7FE0-3549-B569-C2A34F62E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083" y="3751100"/>
              <a:ext cx="315017" cy="283178"/>
            </a:xfrm>
            <a:custGeom>
              <a:avLst/>
              <a:gdLst>
                <a:gd name="T0" fmla="*/ 885 w 907"/>
                <a:gd name="T1" fmla="*/ 197 h 740"/>
                <a:gd name="T2" fmla="*/ 885 w 907"/>
                <a:gd name="T3" fmla="*/ 118 h 740"/>
                <a:gd name="T4" fmla="*/ 789 w 907"/>
                <a:gd name="T5" fmla="*/ 22 h 740"/>
                <a:gd name="T6" fmla="*/ 710 w 907"/>
                <a:gd name="T7" fmla="*/ 22 h 740"/>
                <a:gd name="T8" fmla="*/ 365 w 907"/>
                <a:gd name="T9" fmla="*/ 366 h 740"/>
                <a:gd name="T10" fmla="*/ 285 w 907"/>
                <a:gd name="T11" fmla="*/ 366 h 740"/>
                <a:gd name="T12" fmla="*/ 198 w 907"/>
                <a:gd name="T13" fmla="*/ 279 h 740"/>
                <a:gd name="T14" fmla="*/ 118 w 907"/>
                <a:gd name="T15" fmla="*/ 279 h 740"/>
                <a:gd name="T16" fmla="*/ 22 w 907"/>
                <a:gd name="T17" fmla="*/ 375 h 740"/>
                <a:gd name="T18" fmla="*/ 22 w 907"/>
                <a:gd name="T19" fmla="*/ 454 h 740"/>
                <a:gd name="T20" fmla="*/ 285 w 907"/>
                <a:gd name="T21" fmla="*/ 718 h 740"/>
                <a:gd name="T22" fmla="*/ 365 w 907"/>
                <a:gd name="T23" fmla="*/ 718 h 740"/>
                <a:gd name="T24" fmla="*/ 885 w 907"/>
                <a:gd name="T25" fmla="*/ 19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7" h="740">
                  <a:moveTo>
                    <a:pt x="885" y="197"/>
                  </a:moveTo>
                  <a:cubicBezTo>
                    <a:pt x="907" y="176"/>
                    <a:pt x="907" y="140"/>
                    <a:pt x="885" y="118"/>
                  </a:cubicBezTo>
                  <a:cubicBezTo>
                    <a:pt x="789" y="22"/>
                    <a:pt x="789" y="22"/>
                    <a:pt x="789" y="22"/>
                  </a:cubicBezTo>
                  <a:cubicBezTo>
                    <a:pt x="767" y="0"/>
                    <a:pt x="731" y="0"/>
                    <a:pt x="710" y="22"/>
                  </a:cubicBezTo>
                  <a:cubicBezTo>
                    <a:pt x="365" y="366"/>
                    <a:pt x="365" y="366"/>
                    <a:pt x="365" y="366"/>
                  </a:cubicBezTo>
                  <a:cubicBezTo>
                    <a:pt x="343" y="388"/>
                    <a:pt x="307" y="388"/>
                    <a:pt x="285" y="366"/>
                  </a:cubicBezTo>
                  <a:cubicBezTo>
                    <a:pt x="198" y="279"/>
                    <a:pt x="198" y="279"/>
                    <a:pt x="198" y="279"/>
                  </a:cubicBezTo>
                  <a:cubicBezTo>
                    <a:pt x="176" y="257"/>
                    <a:pt x="140" y="257"/>
                    <a:pt x="118" y="279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0" y="397"/>
                    <a:pt x="0" y="432"/>
                    <a:pt x="22" y="454"/>
                  </a:cubicBezTo>
                  <a:cubicBezTo>
                    <a:pt x="285" y="718"/>
                    <a:pt x="285" y="718"/>
                    <a:pt x="285" y="718"/>
                  </a:cubicBezTo>
                  <a:cubicBezTo>
                    <a:pt x="307" y="740"/>
                    <a:pt x="343" y="740"/>
                    <a:pt x="365" y="718"/>
                  </a:cubicBezTo>
                  <a:lnTo>
                    <a:pt x="885" y="1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C383872-C1FB-AC44-8694-8C6C7D41BDDE}"/>
              </a:ext>
            </a:extLst>
          </p:cNvPr>
          <p:cNvSpPr txBox="1"/>
          <p:nvPr/>
        </p:nvSpPr>
        <p:spPr>
          <a:xfrm>
            <a:off x="1935792" y="4597028"/>
            <a:ext cx="802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Scope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B25DE6-A59D-E542-9C44-8C696A13E2F1}"/>
              </a:ext>
            </a:extLst>
          </p:cNvPr>
          <p:cNvSpPr txBox="1"/>
          <p:nvPr/>
        </p:nvSpPr>
        <p:spPr>
          <a:xfrm>
            <a:off x="1935792" y="3375990"/>
            <a:ext cx="1914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Acquisition </a:t>
            </a:r>
            <a:endParaRPr lang="en-GB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3A493D-CAAA-2641-B68F-B524363F669E}"/>
              </a:ext>
            </a:extLst>
          </p:cNvPr>
          <p:cNvSpPr txBox="1"/>
          <p:nvPr/>
        </p:nvSpPr>
        <p:spPr>
          <a:xfrm>
            <a:off x="5875449" y="2154953"/>
            <a:ext cx="2150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Preprocessing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3DD379-6AD1-C640-85DF-FA7E43858041}"/>
              </a:ext>
            </a:extLst>
          </p:cNvPr>
          <p:cNvSpPr txBox="1"/>
          <p:nvPr/>
        </p:nvSpPr>
        <p:spPr>
          <a:xfrm>
            <a:off x="5875449" y="3375990"/>
            <a:ext cx="2500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 Experiments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202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D22E-5C2C-AD4F-AFA2-EA352E82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Experiment #2: Sentence Transformers/BERT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C8F32-0F39-074F-B0E5-F898024E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1ED06-8DCB-8449-84E1-C0C53BD6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31" y="1287099"/>
            <a:ext cx="5443609" cy="55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5D08-53EB-EA42-BE8F-7F83E0F9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BDCD9-FC8D-DD48-B91F-52AF15B6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44A1A-E4CC-1D4F-8C6D-252A3E6F6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60" y="1252978"/>
            <a:ext cx="7848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F8AF-9CC0-1A4C-84D0-380270C0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60721-FABE-A84A-95CB-23759BD9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17A25-6A1F-8D4F-9BC7-FFDDB11B3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78" y="1354810"/>
            <a:ext cx="8895567" cy="55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6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8D64-6906-7F43-B6FB-50F9B327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#3: Embedding with Clustering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95FFCB-F36F-0044-8DA7-B7C1CFBA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8AB91-CF4D-2440-BB82-6CA3A7033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85" y="2336800"/>
            <a:ext cx="75692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FFBBA-C59E-B243-A03A-84DED319E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85" y="3334262"/>
            <a:ext cx="7797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79B4-5EDD-C843-9F88-6F58878C5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#3: Embedding with Clustering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8BBD9-E231-764B-8A7B-7749FD33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39AB7-D2DA-6441-ADEB-A8AB20EF8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60" y="1442720"/>
            <a:ext cx="6243069" cy="48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7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668916" y="3004261"/>
            <a:ext cx="2854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2"/>
                </a:solidFill>
                <a:latin typeface="+mj-lt"/>
              </a:rPr>
              <a:t>Thank You</a:t>
            </a:r>
            <a:endParaRPr lang="en-GB" sz="4400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8310899" y="0"/>
            <a:ext cx="2952250" cy="2588455"/>
            <a:chOff x="7809534" y="9076"/>
            <a:chExt cx="2952250" cy="2588455"/>
          </a:xfrm>
        </p:grpSpPr>
        <p:cxnSp>
          <p:nvCxnSpPr>
            <p:cNvPr id="27" name="Straight Connector 26"/>
            <p:cNvCxnSpPr/>
            <p:nvPr/>
          </p:nvCxnSpPr>
          <p:spPr>
            <a:xfrm flipH="1">
              <a:off x="8173330" y="9076"/>
              <a:ext cx="2588454" cy="25884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8512918" y="815926"/>
              <a:ext cx="1781603" cy="178160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809534" y="694219"/>
              <a:ext cx="1903310" cy="19033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928850" y="4269545"/>
            <a:ext cx="2952250" cy="2588455"/>
            <a:chOff x="3590255" y="2528618"/>
            <a:chExt cx="2952250" cy="2588455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3954051" y="2528618"/>
              <a:ext cx="2588454" cy="25884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4293639" y="3335468"/>
              <a:ext cx="1781603" cy="178160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590255" y="3213761"/>
              <a:ext cx="1903310" cy="19033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647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3A16E2-C68F-F04E-8BF4-0EF87F33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46D10-4993-7049-81AD-D6AF639C4633}"/>
              </a:ext>
            </a:extLst>
          </p:cNvPr>
          <p:cNvSpPr txBox="1"/>
          <p:nvPr/>
        </p:nvSpPr>
        <p:spPr>
          <a:xfrm>
            <a:off x="697854" y="241871"/>
            <a:ext cx="802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Problem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07502-B311-0C43-9466-2B3C0FF3F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1400983"/>
            <a:ext cx="9144000" cy="507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6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5FF94-90D8-0541-8212-A42DDAE2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 Description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776AE0-838D-BB46-BC5C-1ED9CA5B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CA211-0F68-974B-B493-E258D4A7B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72" y="1408430"/>
            <a:ext cx="4959785" cy="5057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505B1-D52C-014A-A690-ABC6DA89B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39" y="1608455"/>
            <a:ext cx="3820004" cy="46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535D0-59C8-C840-912A-45AB5343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9347C-BE57-A542-B9A8-20073A4E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C01C0-5EB8-B049-98A1-79F71E3F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60" y="1785620"/>
            <a:ext cx="6756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CB5D-7005-294B-9F78-E1B4640C1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F073E-1574-2F49-B64E-0E97E425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6FFE3-5BA7-F84B-96DF-B9C44844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45" y="1252978"/>
            <a:ext cx="6024175" cy="56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6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DEDE-8DBE-FD47-91CC-EAB9A800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9E916-3037-0B4A-8692-1523032CE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C3B70-5642-1B4F-AF80-53FCF085C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0"/>
            <a:ext cx="12192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D277-1B7D-CC4E-BD18-498CD919E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9C3A4-3176-6041-AE3A-0593C152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F8624-4AC5-A548-8CC3-0DB1C51F7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1869004"/>
            <a:ext cx="6826250" cy="42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AC64-77D8-7E46-A5EE-D9BBA688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299AB-53E5-F948-8D93-35D61241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D9F79-4C16-4548-B4B0-41E6721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170" y="1252978"/>
            <a:ext cx="5993730" cy="552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01141D-5ECB-924D-9DB2-C7A33E8A776D}"/>
              </a:ext>
            </a:extLst>
          </p:cNvPr>
          <p:cNvSpPr txBox="1"/>
          <p:nvPr/>
        </p:nvSpPr>
        <p:spPr>
          <a:xfrm>
            <a:off x="959370" y="3149600"/>
            <a:ext cx="3148168" cy="582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BeautifulSoap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86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64">
      <a:dk1>
        <a:srgbClr val="5C5C5C"/>
      </a:dk1>
      <a:lt1>
        <a:srgbClr val="FFFFFF"/>
      </a:lt1>
      <a:dk2>
        <a:srgbClr val="44546A"/>
      </a:dk2>
      <a:lt2>
        <a:srgbClr val="FCFCFC"/>
      </a:lt2>
      <a:accent1>
        <a:srgbClr val="00A39E"/>
      </a:accent1>
      <a:accent2>
        <a:srgbClr val="82B732"/>
      </a:accent2>
      <a:accent3>
        <a:srgbClr val="F39C11"/>
      </a:accent3>
      <a:accent4>
        <a:srgbClr val="E23761"/>
      </a:accent4>
      <a:accent5>
        <a:srgbClr val="3B84B7"/>
      </a:accent5>
      <a:accent6>
        <a:srgbClr val="00B3DC"/>
      </a:accent6>
      <a:hlink>
        <a:srgbClr val="00B3DC"/>
      </a:hlink>
      <a:folHlink>
        <a:srgbClr val="954F72"/>
      </a:folHlink>
    </a:clrScheme>
    <a:fontScheme name="Custom 20">
      <a:majorFont>
        <a:latin typeface="Roboto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5D720FA-D8AF-A643-A9DD-4FABD5C87C7D}">
  <we:reference id="fa000000002" version="1.0.0.0" store="en-us" storeType="FirstParty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16956</TotalTime>
  <Words>183</Words>
  <Application>Microsoft Macintosh PowerPoint</Application>
  <PresentationFormat>Widescreen</PresentationFormat>
  <Paragraphs>70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Office Theme</vt:lpstr>
      <vt:lpstr>PowerPoint Presentation</vt:lpstr>
      <vt:lpstr>Outline</vt:lpstr>
      <vt:lpstr>PowerPoint Presentation</vt:lpstr>
      <vt:lpstr>Problem Description</vt:lpstr>
      <vt:lpstr>Problem Description</vt:lpstr>
      <vt:lpstr>Data Acquisition </vt:lpstr>
      <vt:lpstr>Data Acquisition </vt:lpstr>
      <vt:lpstr>Data Acquisition </vt:lpstr>
      <vt:lpstr>Data Acquisition </vt:lpstr>
      <vt:lpstr>Data Acquisition </vt:lpstr>
      <vt:lpstr>Data Acquisition </vt:lpstr>
      <vt:lpstr>Data Acquisition </vt:lpstr>
      <vt:lpstr>Scope</vt:lpstr>
      <vt:lpstr>Scope</vt:lpstr>
      <vt:lpstr>Experiment #1: TF-IDF and Cosine Similarity</vt:lpstr>
      <vt:lpstr>Experiment #1: TF-IDF and Cosine Similarity</vt:lpstr>
      <vt:lpstr>Experiment #2: Sentence Transformers/BERT and Cosine Similarity</vt:lpstr>
      <vt:lpstr>Experiment #2: Sentence Transformers/BERT and Cosine Similarity</vt:lpstr>
      <vt:lpstr>Experiment #2: Sentence Transformers/BERT and Cosine Similarity</vt:lpstr>
      <vt:lpstr>Experiment #2: Sentence Transformers/BERT and Cosine Similarity</vt:lpstr>
      <vt:lpstr>PowerPoint Presentation</vt:lpstr>
      <vt:lpstr>PowerPoint Presentation</vt:lpstr>
      <vt:lpstr>Experiment #3: Embedding with Clustering</vt:lpstr>
      <vt:lpstr>Experiment #3: Embedding with Clustering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Thanh Binh</dc:creator>
  <cp:lastModifiedBy>yaqeen.a.almahdi@gmail.com</cp:lastModifiedBy>
  <cp:revision>190</cp:revision>
  <dcterms:created xsi:type="dcterms:W3CDTF">2015-06-28T07:42:02Z</dcterms:created>
  <dcterms:modified xsi:type="dcterms:W3CDTF">2021-10-20T17:31:17Z</dcterms:modified>
</cp:coreProperties>
</file>